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26"/>
  </p:notesMasterIdLst>
  <p:handoutMasterIdLst>
    <p:handoutMasterId r:id="rId27"/>
  </p:handoutMasterIdLst>
  <p:sldIdLst>
    <p:sldId id="347" r:id="rId2"/>
    <p:sldId id="318" r:id="rId3"/>
    <p:sldId id="389" r:id="rId4"/>
    <p:sldId id="385" r:id="rId5"/>
    <p:sldId id="353" r:id="rId6"/>
    <p:sldId id="364" r:id="rId7"/>
    <p:sldId id="388" r:id="rId8"/>
    <p:sldId id="386" r:id="rId9"/>
    <p:sldId id="387" r:id="rId10"/>
    <p:sldId id="391" r:id="rId11"/>
    <p:sldId id="355" r:id="rId12"/>
    <p:sldId id="378" r:id="rId13"/>
    <p:sldId id="379" r:id="rId14"/>
    <p:sldId id="380" r:id="rId15"/>
    <p:sldId id="381" r:id="rId16"/>
    <p:sldId id="382" r:id="rId17"/>
    <p:sldId id="320" r:id="rId18"/>
    <p:sldId id="312" r:id="rId19"/>
    <p:sldId id="337" r:id="rId20"/>
    <p:sldId id="340" r:id="rId21"/>
    <p:sldId id="390" r:id="rId22"/>
    <p:sldId id="344" r:id="rId23"/>
    <p:sldId id="291" r:id="rId24"/>
    <p:sldId id="338" r:id="rId25"/>
  </p:sldIdLst>
  <p:sldSz cx="9144000" cy="6858000" type="screen4x3"/>
  <p:notesSz cx="6881813" cy="92964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J Le" initials="LJL" lastIdx="8" clrIdx="0">
    <p:extLst>
      <p:ext uri="{19B8F6BF-5375-455C-9EA6-DF929625EA0E}">
        <p15:presenceInfo xmlns:p15="http://schemas.microsoft.com/office/powerpoint/2012/main" userId="S::free0312@umn.edu::cb07cdc5-d7b2-46ba-a2bd-dce7b88400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B89"/>
    <a:srgbClr val="336685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8" autoAdjust="0"/>
    <p:restoredTop sz="72531" autoAdjust="0"/>
  </p:normalViewPr>
  <p:slideViewPr>
    <p:cSldViewPr>
      <p:cViewPr varScale="1">
        <p:scale>
          <a:sx n="54" d="100"/>
          <a:sy n="54" d="100"/>
        </p:scale>
        <p:origin x="1596" y="6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project report</a:t>
            </a:r>
            <a:r>
              <a:rPr lang="en-US" baseline="0" dirty="0" smtClean="0"/>
              <a:t> is available in the Journal of Island Studies, located in The Islands themselves, in the Academy.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and Collaboration were mentioned repeatedly as positives</a:t>
            </a:r>
            <a:r>
              <a:rPr lang="en-US" baseline="0" dirty="0"/>
              <a:t> about the Island project in the student course </a:t>
            </a:r>
            <a:r>
              <a:rPr lang="en-US" baseline="0" dirty="0" smtClean="0"/>
              <a:t>evaluations.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quote is from a </a:t>
            </a:r>
            <a:r>
              <a:rPr lang="en-US" dirty="0" err="1"/>
              <a:t>PubH</a:t>
            </a:r>
            <a:r>
              <a:rPr lang="en-US" dirty="0"/>
              <a:t> 6414 student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address for the folder:</a:t>
            </a:r>
          </a:p>
          <a:p>
            <a:r>
              <a:rPr lang="en-US" dirty="0" smtClean="0"/>
              <a:t>https://drive.google.com/drive/folders/11BbfLS8h9GHgcvk0hdxAiVu9_YUobvjz?usp=sharing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57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to make</a:t>
            </a:r>
            <a:r>
              <a:rPr lang="en-US" baseline="0" dirty="0"/>
              <a:t> you think that this is the coolest teaching tool ever and you can’t wait to try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 </a:t>
            </a:r>
            <a:r>
              <a:rPr lang="en-US" dirty="0"/>
              <a:t>backgrounds</a:t>
            </a:r>
          </a:p>
          <a:p>
            <a:pPr lvl="1"/>
            <a:r>
              <a:rPr lang="en-US" dirty="0"/>
              <a:t>Graduate students in public health</a:t>
            </a:r>
          </a:p>
          <a:p>
            <a:pPr lvl="1"/>
            <a:r>
              <a:rPr lang="en-US" dirty="0"/>
              <a:t>Health-related graduate students (e.g. DNP, DVM) and trainees (e.g. residents, fellows)</a:t>
            </a:r>
          </a:p>
          <a:p>
            <a:pPr lvl="1"/>
            <a:r>
              <a:rPr lang="en-US" dirty="0"/>
              <a:t>Medical and public health professionals</a:t>
            </a:r>
          </a:p>
          <a:p>
            <a:pPr lvl="1"/>
            <a:r>
              <a:rPr lang="en-US" dirty="0"/>
              <a:t>Undergraduates interested in public health or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6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</a:t>
            </a:r>
            <a:r>
              <a:rPr lang="en-US" dirty="0" smtClean="0"/>
              <a:t>equence</a:t>
            </a:r>
            <a:r>
              <a:rPr lang="en-US" baseline="0" dirty="0" smtClean="0"/>
              <a:t> that was used in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in-person, fall 2018. Other instructors sequence the projects slightly differently.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2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s </a:t>
            </a:r>
            <a:r>
              <a:rPr lang="en-US" baseline="0" dirty="0"/>
              <a:t>and i</a:t>
            </a:r>
            <a:r>
              <a:rPr lang="en-US" dirty="0"/>
              <a:t>mages are from </a:t>
            </a:r>
            <a:r>
              <a:rPr lang="en-US" dirty="0" err="1" smtClean="0"/>
              <a:t>PubH</a:t>
            </a:r>
            <a:r>
              <a:rPr lang="en-US" baseline="0" dirty="0" smtClean="0"/>
              <a:t> </a:t>
            </a:r>
            <a:r>
              <a:rPr lang="en-US" dirty="0"/>
              <a:t>6414 Online </a:t>
            </a:r>
            <a:r>
              <a:rPr lang="en-US" dirty="0" smtClean="0"/>
              <a:t>Fall 2013 student </a:t>
            </a:r>
            <a:r>
              <a:rPr lang="en-US" dirty="0"/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:Closing_Bkg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429740" y="4215027"/>
            <a:ext cx="8229600" cy="528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 | Contact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28008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 cap="none" spc="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6011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5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3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6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3901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29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376921"/>
            <a:ext cx="2432908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0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:Closing_Bkg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>
          <a:xfrm>
            <a:off x="457200" y="6348135"/>
            <a:ext cx="4565650" cy="281976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1213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none" spc="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Questions &amp; Discussion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709864"/>
            <a:ext cx="8229600" cy="1490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  <a:lvl3pPr marL="914400" indent="0">
              <a:buNone/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Acknowledgments or presenter contact information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761404"/>
            <a:ext cx="8229599" cy="435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accent1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Learn more : </a:t>
            </a:r>
            <a:r>
              <a:rPr lang="en-US" dirty="0" err="1"/>
              <a:t>sph.umn.edu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1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706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2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036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773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0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25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olum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6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38887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7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000000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2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2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Caption_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roon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FFFFFF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2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2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6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984" cy="6858000"/>
          </a:xfrm>
          <a:prstGeom prst="rect">
            <a:avLst/>
          </a:prstGeom>
        </p:spPr>
      </p:pic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3888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48135"/>
            <a:ext cx="6104352" cy="28197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75767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6921"/>
            <a:ext cx="8229600" cy="457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2CA872-35FB-E34B-AF69-A8141EA28F0E}"/>
              </a:ext>
            </a:extLst>
          </p:cNvPr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spc="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768"/>
        </a:spcBef>
        <a:buClr>
          <a:schemeClr val="tx2"/>
        </a:buClr>
        <a:buFont typeface="Arial"/>
        <a:buChar char="•"/>
        <a:defRPr sz="2600" b="0" i="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800100" indent="-342900" algn="l" defTabSz="457200" rtl="0" eaLnBrk="1" latinLnBrk="0" hangingPunct="1">
        <a:spcBef>
          <a:spcPts val="672"/>
        </a:spcBef>
        <a:buClr>
          <a:schemeClr val="tx2"/>
        </a:buClr>
        <a:buFont typeface="Lucida Grande"/>
        <a:buChar char="-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576"/>
        </a:spcBef>
        <a:buClr>
          <a:schemeClr val="tx2"/>
        </a:buClr>
        <a:buFont typeface="Arial"/>
        <a:buChar char="•"/>
        <a:defRPr sz="22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slands.umn.edu/login.ph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JSM2019-IslandsProject" TargetMode="External"/><Relationship Id="rId4" Type="http://schemas.openxmlformats.org/officeDocument/2006/relationships/hyperlink" Target="mailto:theislands@umn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escholarship.org/uc/item/2q0740h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heislands.umn.edu/login.php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56B89">
              <a:alpha val="9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7391400" cy="6830965"/>
          </a:xfrm>
          <a:prstGeom prst="rect">
            <a:avLst/>
          </a:prstGeom>
          <a:effectLst>
            <a:reflection stA="7400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848032"/>
            <a:ext cx="7696200" cy="2590800"/>
          </a:xfrm>
          <a:solidFill>
            <a:schemeClr val="accent5"/>
          </a:solidFill>
          <a:ln>
            <a:solidFill>
              <a:schemeClr val="tx1"/>
            </a:solidFill>
          </a:ln>
        </p:spPr>
        <p:txBody>
          <a:bodyPr lIns="91440">
            <a:normAutofit fontScale="90000"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Out of the Classroom and Into the “Real” World: Learning Statistics by Doing Statistics with “The Islands”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886200"/>
            <a:ext cx="4572000" cy="2971800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800000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Ann M. </a:t>
            </a:r>
            <a:r>
              <a:rPr lang="en-US" sz="2200" b="1" dirty="0" err="1">
                <a:solidFill>
                  <a:schemeClr val="bg1"/>
                </a:solidFill>
              </a:rPr>
              <a:t>Brearley</a:t>
            </a:r>
            <a:r>
              <a:rPr lang="en-US" sz="2200" b="1" dirty="0">
                <a:solidFill>
                  <a:schemeClr val="bg1"/>
                </a:solidFill>
              </a:rPr>
              <a:t> and Laura J. Le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Division of Biostatistics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University of Minnesota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Joint Statistical Meetings, Denver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July 31, 2019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0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20629188"/>
              </p:ext>
            </p:extLst>
          </p:nvPr>
        </p:nvGraphicFramePr>
        <p:xfrm>
          <a:off x="457200" y="1371600"/>
          <a:ext cx="8229600" cy="4495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7239000"/>
              </a:tblGrid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Islands exploration 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Journal of Island</a:t>
                      </a:r>
                      <a:r>
                        <a:rPr lang="en-US" sz="2000" baseline="0" dirty="0" smtClean="0"/>
                        <a:t> Studies activity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Formulate</a:t>
                      </a:r>
                      <a:r>
                        <a:rPr lang="en-US" sz="2000" baseline="0" dirty="0" smtClean="0"/>
                        <a:t> research question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Carry out pilot study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Finalize study introduction and methods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6-7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collection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8-9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analysis</a:t>
                      </a:r>
                      <a:r>
                        <a:rPr lang="en-US" sz="2000" baseline="0" dirty="0" smtClean="0"/>
                        <a:t> (by TA/consultant, for the literacy class)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10-11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Finalize study results and discussion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12-14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Prepare presentation</a:t>
                      </a:r>
                      <a:endParaRPr lang="en-US" sz="2000" dirty="0"/>
                    </a:p>
                  </a:txBody>
                  <a:tcPr/>
                </a:tc>
              </a:tr>
              <a:tr h="40870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Presentations to the class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Islands Project Structure and 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4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86888"/>
            <a:ext cx="1143000" cy="22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Islands </a:t>
            </a:r>
            <a:r>
              <a:rPr lang="en-US" dirty="0"/>
              <a:t>Project Examples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920"/>
            <a:ext cx="8229600" cy="4871479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Effects of Methamphetamine on Cognitive Function in Young Adults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RE-WINE</a:t>
            </a:r>
            <a:r>
              <a:rPr lang="en-US" sz="2200" dirty="0"/>
              <a:t>:  The Effect of Red Wine on Serotonin Release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YIKES! </a:t>
            </a:r>
            <a:r>
              <a:rPr lang="en-US" sz="2200" dirty="0"/>
              <a:t>Youth Islander Knowledge Enhancement Study [Effect of </a:t>
            </a:r>
            <a:r>
              <a:rPr lang="en-US" sz="2200" dirty="0" err="1"/>
              <a:t>Dextroamphetamine</a:t>
            </a:r>
            <a:r>
              <a:rPr lang="en-US" sz="2200" dirty="0"/>
              <a:t> on Arithmetic Performance]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Effects of Smoking on Pulmonary Functioning and Exercise Tolerance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/>
              <a:t>DREAM</a:t>
            </a:r>
            <a:r>
              <a:rPr lang="en-US" sz="2200" dirty="0"/>
              <a:t> Study: The Effect of Different Exercise Assignments on Melatonin 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 flipV="1">
            <a:off x="5867400" y="2028639"/>
            <a:ext cx="2133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42" y="4276516"/>
            <a:ext cx="1754158" cy="24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 bwMode="auto">
          <a:xfrm>
            <a:off x="5638800" y="3657600"/>
            <a:ext cx="1982758" cy="9010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3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-14748"/>
            <a:ext cx="72866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1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8961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"/>
            <a:ext cx="66865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9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4916"/>
            <a:ext cx="6686550" cy="73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8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677025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50279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Addresses GAISE recommendations</a:t>
            </a:r>
          </a:p>
          <a:p>
            <a:pPr lvl="1"/>
            <a:r>
              <a:rPr lang="en-US" dirty="0"/>
              <a:t>Students collect and analyze their own real data to answer their own research question. </a:t>
            </a:r>
          </a:p>
          <a:p>
            <a:r>
              <a:rPr lang="en-US" b="1" dirty="0"/>
              <a:t>Improves teaching</a:t>
            </a:r>
          </a:p>
          <a:p>
            <a:pPr lvl="1"/>
            <a:r>
              <a:rPr lang="en-US" dirty="0"/>
              <a:t>Brings out issues students are having difficulty with (e.g. random sampling vs. random assignment). </a:t>
            </a:r>
          </a:p>
          <a:p>
            <a:pPr lvl="1"/>
            <a:r>
              <a:rPr lang="en-US" dirty="0"/>
              <a:t>Provides a built-in example to use in explanations. </a:t>
            </a:r>
          </a:p>
          <a:p>
            <a:r>
              <a:rPr lang="en-US" b="1" dirty="0"/>
              <a:t>Makes instructor-student relationship more collegial</a:t>
            </a:r>
          </a:p>
          <a:p>
            <a:pPr lvl="1"/>
            <a:r>
              <a:rPr lang="en-US" dirty="0"/>
              <a:t>Instructors/TAs become statistical collaborators. (Instructor doesn’t know ‘the answer’!)</a:t>
            </a:r>
          </a:p>
          <a:p>
            <a:pPr lvl="1"/>
            <a:r>
              <a:rPr lang="en-US" dirty="0"/>
              <a:t>Vastly increases the amount of non-homework-, non-exam-related interaction with students.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Instructors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1946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642879"/>
          </a:xfrm>
        </p:spPr>
        <p:txBody>
          <a:bodyPr>
            <a:normAutofit/>
          </a:bodyPr>
          <a:lstStyle/>
          <a:p>
            <a:r>
              <a:rPr lang="en-US" b="1" dirty="0"/>
              <a:t>Apply the concepts and methods </a:t>
            </a:r>
            <a:r>
              <a:rPr lang="en-US" dirty="0"/>
              <a:t>they learn in class to a “real” study.</a:t>
            </a:r>
          </a:p>
          <a:p>
            <a:pPr lvl="1"/>
            <a:r>
              <a:rPr lang="en-US" dirty="0"/>
              <a:t>Study design, sampling methods</a:t>
            </a:r>
          </a:p>
          <a:p>
            <a:pPr lvl="1"/>
            <a:r>
              <a:rPr lang="en-US" dirty="0"/>
              <a:t>Collecting and organizing (and cleaning!) data</a:t>
            </a:r>
          </a:p>
          <a:p>
            <a:pPr lvl="1"/>
            <a:r>
              <a:rPr lang="en-US" dirty="0"/>
              <a:t>Analysis and interpretation</a:t>
            </a:r>
          </a:p>
          <a:p>
            <a:pPr lvl="1"/>
            <a:endParaRPr lang="en-US" dirty="0"/>
          </a:p>
          <a:p>
            <a:r>
              <a:rPr lang="en-US" b="1" dirty="0"/>
              <a:t>Learn the necessity of teamwork</a:t>
            </a:r>
            <a:r>
              <a:rPr lang="en-US" dirty="0"/>
              <a:t> to carry out a research study.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033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dirty="0"/>
              <a:t>Choose</a:t>
            </a:r>
            <a:r>
              <a:rPr lang="en-US" dirty="0"/>
              <a:t> their </a:t>
            </a:r>
            <a:r>
              <a:rPr lang="en-US" b="1" dirty="0"/>
              <a:t>unique </a:t>
            </a:r>
            <a:r>
              <a:rPr lang="en-US" dirty="0"/>
              <a:t>research question.</a:t>
            </a:r>
          </a:p>
          <a:p>
            <a:pPr>
              <a:spcAft>
                <a:spcPts val="1800"/>
              </a:spcAft>
            </a:pPr>
            <a:r>
              <a:rPr lang="en-US" dirty="0"/>
              <a:t>Experience the entire </a:t>
            </a:r>
            <a:r>
              <a:rPr lang="en-US" b="1" dirty="0"/>
              <a:t>research process</a:t>
            </a:r>
            <a:r>
              <a:rPr lang="en-US" dirty="0"/>
              <a:t>. </a:t>
            </a:r>
            <a:endParaRPr lang="en-US" dirty="0" smtClean="0"/>
          </a:p>
          <a:p>
            <a:pPr lvl="1">
              <a:spcAft>
                <a:spcPts val="1800"/>
              </a:spcAft>
            </a:pPr>
            <a:r>
              <a:rPr lang="en-US" dirty="0" smtClean="0"/>
              <a:t>See where statistics fits in a research study.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Gain experience </a:t>
            </a:r>
            <a:r>
              <a:rPr lang="en-US" b="1" dirty="0"/>
              <a:t>presenting</a:t>
            </a:r>
            <a:r>
              <a:rPr lang="en-US" dirty="0"/>
              <a:t>. </a:t>
            </a:r>
          </a:p>
          <a:p>
            <a:pPr>
              <a:spcAft>
                <a:spcPts val="1800"/>
              </a:spcAft>
            </a:pPr>
            <a:r>
              <a:rPr lang="en-US" dirty="0"/>
              <a:t>Forget that the Islanders are not </a:t>
            </a:r>
            <a:r>
              <a:rPr lang="en-US" b="1" dirty="0"/>
              <a:t>real</a:t>
            </a:r>
            <a:r>
              <a:rPr lang="en-US" dirty="0"/>
              <a:t>.</a:t>
            </a:r>
          </a:p>
          <a:p>
            <a:pPr marL="857250" lvl="2" indent="0">
              <a:spcAft>
                <a:spcPts val="1800"/>
              </a:spcAft>
              <a:buNone/>
            </a:pPr>
            <a:r>
              <a:rPr lang="en-US" i="1" dirty="0"/>
              <a:t>“The results from the pilot study indicated that the islanders did not behave like normal individuals. [Their behavior] disagreed with the literature.”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</a:t>
            </a:r>
            <a:r>
              <a:rPr lang="en-US" sz="4000" u="sng" dirty="0"/>
              <a:t>Students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7094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Our courses, students, and teaching approaches</a:t>
            </a:r>
          </a:p>
          <a:p>
            <a:pPr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 smtClean="0"/>
              <a:t>Islands – a brief tour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 smtClean="0"/>
              <a:t>Islands Projects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Structure and timing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Example </a:t>
            </a:r>
            <a:r>
              <a:rPr lang="en-US" dirty="0"/>
              <a:t>projects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Benefits and challenges</a:t>
            </a:r>
          </a:p>
          <a:p>
            <a:pPr>
              <a:spcAft>
                <a:spcPts val="1800"/>
              </a:spcAft>
            </a:pPr>
            <a:r>
              <a:rPr lang="en-US" dirty="0"/>
              <a:t>Where to get more info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="" xmlns:a16="http://schemas.microsoft.com/office/drawing/2014/main" id="{2D47EB9B-0CAC-214D-9FEC-21DD06260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061"/>
            <a:ext cx="2046515" cy="11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502791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Challenges in data collection:</a:t>
            </a:r>
          </a:p>
          <a:p>
            <a:pPr lvl="1"/>
            <a:r>
              <a:rPr lang="en-US" dirty="0"/>
              <a:t>Losing study participants when they were discharged from the hospital and can’t be found</a:t>
            </a:r>
          </a:p>
          <a:p>
            <a:pPr lvl="1"/>
            <a:r>
              <a:rPr lang="en-US" dirty="0"/>
              <a:t>Missing data when one student in the group forgets to take the measurements one day</a:t>
            </a:r>
          </a:p>
          <a:p>
            <a:r>
              <a:rPr lang="en-US" b="1" dirty="0"/>
              <a:t>Challenges with Islanders: </a:t>
            </a:r>
          </a:p>
          <a:p>
            <a:pPr lvl="1"/>
            <a:r>
              <a:rPr lang="en-US" dirty="0"/>
              <a:t>Sleep at night</a:t>
            </a:r>
          </a:p>
          <a:p>
            <a:pPr lvl="1"/>
            <a:r>
              <a:rPr lang="en-US" dirty="0"/>
              <a:t>Can refuse to consent to your study</a:t>
            </a:r>
          </a:p>
          <a:p>
            <a:pPr lvl="1"/>
            <a:r>
              <a:rPr lang="en-US" dirty="0"/>
              <a:t>Can tell lies (in the interview and survey features)</a:t>
            </a:r>
          </a:p>
          <a:p>
            <a:r>
              <a:rPr lang="en-US" b="1" dirty="0"/>
              <a:t>Challenges in data management and analysis:</a:t>
            </a:r>
          </a:p>
          <a:p>
            <a:pPr lvl="1"/>
            <a:r>
              <a:rPr lang="en-US" dirty="0"/>
              <a:t>There is no study database on the Islands for collecting all History information for study participants. </a:t>
            </a:r>
            <a:endParaRPr lang="en-US" dirty="0" smtClean="0"/>
          </a:p>
          <a:p>
            <a:pPr lvl="1"/>
            <a:r>
              <a:rPr lang="en-US" dirty="0" smtClean="0"/>
              <a:t>Nor </a:t>
            </a:r>
            <a:r>
              <a:rPr lang="en-US" dirty="0"/>
              <a:t>is there any built-in analysis software.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Moments: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B61F3EA-CAF4-D24B-AF70-586E36D74C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Island projects can be time intensive for the </a:t>
            </a:r>
            <a:r>
              <a:rPr lang="en-US" dirty="0" smtClean="0"/>
              <a:t>students (and for the TA/consultants and the instructors). 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Students sometimes find group work challenging.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Students’ lack of knowledge of advanced methods (e.g. for correlated data) can constrain the types of studies they can do.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759D19-80F7-BC40-B49C-84D48D0A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59935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190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Minnesota’s mirror site:</a:t>
            </a:r>
          </a:p>
          <a:p>
            <a:pPr lvl="1"/>
            <a:r>
              <a:rPr lang="en-US" dirty="0" smtClean="0">
                <a:hlinkClick r:id="rId3"/>
              </a:rPr>
              <a:t>https://theislands.umn.edu/</a:t>
            </a:r>
            <a:endParaRPr lang="en-US" dirty="0" smtClean="0"/>
          </a:p>
          <a:p>
            <a:r>
              <a:rPr lang="en-US" dirty="0" smtClean="0"/>
              <a:t>Instructor access (to Minnesota mirror site):</a:t>
            </a:r>
          </a:p>
          <a:p>
            <a:pPr lvl="1"/>
            <a:r>
              <a:rPr lang="en-US" dirty="0" smtClean="0"/>
              <a:t>Email your name, email, institution and department to </a:t>
            </a:r>
            <a:r>
              <a:rPr lang="en-US" dirty="0" smtClean="0">
                <a:hlinkClick r:id="rId4"/>
              </a:rPr>
              <a:t>theislands@umn.edu</a:t>
            </a:r>
            <a:r>
              <a:rPr lang="en-US" dirty="0" smtClean="0"/>
              <a:t> to be added to the instructor list</a:t>
            </a:r>
          </a:p>
          <a:p>
            <a:r>
              <a:rPr lang="en-US" dirty="0" smtClean="0"/>
              <a:t>Additional materials can be found in this Google Drive folder:</a:t>
            </a:r>
          </a:p>
          <a:p>
            <a:pPr lvl="1"/>
            <a:r>
              <a:rPr lang="en-US" dirty="0" smtClean="0">
                <a:hlinkClick r:id="rId5"/>
              </a:rPr>
              <a:t>https://tinyurl.com/JSM2019-IslandsProject</a:t>
            </a:r>
            <a:endParaRPr lang="en-US" dirty="0" smtClean="0"/>
          </a:p>
          <a:p>
            <a:pPr lvl="1"/>
            <a:r>
              <a:rPr lang="en-US" dirty="0" smtClean="0"/>
              <a:t>Contents:</a:t>
            </a:r>
          </a:p>
          <a:p>
            <a:pPr lvl="2"/>
            <a:r>
              <a:rPr lang="en-US" dirty="0" smtClean="0"/>
              <a:t>These slides</a:t>
            </a:r>
          </a:p>
          <a:p>
            <a:pPr lvl="2"/>
            <a:r>
              <a:rPr lang="en-US" dirty="0" smtClean="0"/>
              <a:t>The </a:t>
            </a:r>
            <a:r>
              <a:rPr lang="en-US" i="1" dirty="0" smtClean="0"/>
              <a:t>Islands Exploration Activity </a:t>
            </a:r>
            <a:r>
              <a:rPr lang="en-US" dirty="0" smtClean="0"/>
              <a:t>worksheet</a:t>
            </a:r>
          </a:p>
          <a:p>
            <a:pPr lvl="2"/>
            <a:r>
              <a:rPr lang="en-US" dirty="0" smtClean="0"/>
              <a:t>An </a:t>
            </a:r>
            <a:r>
              <a:rPr lang="en-US" i="1" dirty="0" smtClean="0"/>
              <a:t>Islands Project Overview 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information: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85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UMN Biostatistics &amp; Statistics instructors</a:t>
            </a:r>
          </a:p>
          <a:p>
            <a:pPr lvl="1"/>
            <a:r>
              <a:rPr lang="en-US" dirty="0"/>
              <a:t>Lynn </a:t>
            </a:r>
            <a:r>
              <a:rPr lang="en-US" dirty="0" err="1"/>
              <a:t>Eberly</a:t>
            </a:r>
            <a:r>
              <a:rPr lang="en-US" dirty="0"/>
              <a:t>, Rob Leduc, Greg </a:t>
            </a:r>
            <a:r>
              <a:rPr lang="en-US" dirty="0" err="1"/>
              <a:t>Grandits</a:t>
            </a:r>
            <a:r>
              <a:rPr lang="en-US" dirty="0"/>
              <a:t>, Susan </a:t>
            </a:r>
            <a:r>
              <a:rPr lang="en-US" dirty="0" err="1"/>
              <a:t>Telke</a:t>
            </a:r>
            <a:r>
              <a:rPr lang="en-US" dirty="0"/>
              <a:t>, Marta Shore, Barbara </a:t>
            </a:r>
            <a:r>
              <a:rPr lang="en-US" dirty="0" err="1"/>
              <a:t>Kuzmak</a:t>
            </a:r>
            <a:r>
              <a:rPr lang="en-US" dirty="0"/>
              <a:t>, Georgia Huang, Julian Wolfson</a:t>
            </a:r>
          </a:p>
          <a:p>
            <a:r>
              <a:rPr lang="en-US" dirty="0"/>
              <a:t>Collaboration with U. Queensland</a:t>
            </a:r>
          </a:p>
          <a:p>
            <a:pPr lvl="1"/>
            <a:r>
              <a:rPr lang="en-US" dirty="0" smtClean="0"/>
              <a:t>Led by Susan </a:t>
            </a:r>
            <a:r>
              <a:rPr lang="en-US" dirty="0" err="1"/>
              <a:t>Telke</a:t>
            </a:r>
            <a:r>
              <a:rPr lang="en-US" dirty="0"/>
              <a:t> </a:t>
            </a:r>
            <a:r>
              <a:rPr lang="en-US" dirty="0" smtClean="0"/>
              <a:t>and Sara Hurley</a:t>
            </a:r>
            <a:endParaRPr lang="en-US" dirty="0"/>
          </a:p>
          <a:p>
            <a:r>
              <a:rPr lang="en-US" dirty="0"/>
              <a:t>Technical support</a:t>
            </a:r>
          </a:p>
          <a:p>
            <a:pPr lvl="1"/>
            <a:r>
              <a:rPr lang="en-US" dirty="0"/>
              <a:t>Sara Hurley (SPH Director of E-learning </a:t>
            </a:r>
            <a:r>
              <a:rPr lang="en-US" dirty="0" smtClean="0"/>
              <a:t>Services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Chris Campbell, “Island(s) RA”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39825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920"/>
            <a:ext cx="8229600" cy="487147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sz="4000" b="1" dirty="0"/>
          </a:p>
          <a:p>
            <a:pPr marL="0" indent="0" algn="ctr">
              <a:spcBef>
                <a:spcPts val="0"/>
              </a:spcBef>
              <a:buNone/>
            </a:pPr>
            <a:endParaRPr lang="en-US" sz="4000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/>
              <a:t>brea0022@umn.edu</a:t>
            </a:r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="" xmlns:a16="http://schemas.microsoft.com/office/drawing/2014/main" id="{C1E1F4C7-6711-914D-A6D8-B87D1BAF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Courses and Students</a:t>
            </a:r>
            <a:endParaRPr lang="en-US" sz="3200" dirty="0"/>
          </a:p>
        </p:txBody>
      </p:sp>
      <p:sp>
        <p:nvSpPr>
          <p:cNvPr id="27" name="Folded Corner 26">
            <a:extLst>
              <a:ext uri="{FF2B5EF4-FFF2-40B4-BE49-F238E27FC236}">
                <a16:creationId xmlns="" xmlns:a16="http://schemas.microsoft.com/office/drawing/2014/main" id="{BD751140-A3AF-5140-B243-347ED5341011}"/>
              </a:ext>
            </a:extLst>
          </p:cNvPr>
          <p:cNvSpPr/>
          <p:nvPr/>
        </p:nvSpPr>
        <p:spPr bwMode="auto">
          <a:xfrm>
            <a:off x="5334000" y="14097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="" xmlns:a16="http://schemas.microsoft.com/office/drawing/2014/main" id="{095D5465-C974-3243-8ECD-576E35E10F55}"/>
              </a:ext>
            </a:extLst>
          </p:cNvPr>
          <p:cNvSpPr/>
          <p:nvPr/>
        </p:nvSpPr>
        <p:spPr bwMode="auto">
          <a:xfrm>
            <a:off x="685800" y="407469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0" name="Folded Corner 29">
            <a:extLst>
              <a:ext uri="{FF2B5EF4-FFF2-40B4-BE49-F238E27FC236}">
                <a16:creationId xmlns="" xmlns:a16="http://schemas.microsoft.com/office/drawing/2014/main" id="{3BE1D72A-F778-A94B-9394-70B513457920}"/>
              </a:ext>
            </a:extLst>
          </p:cNvPr>
          <p:cNvSpPr/>
          <p:nvPr/>
        </p:nvSpPr>
        <p:spPr bwMode="auto">
          <a:xfrm>
            <a:off x="5334000" y="403659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400A7EC7-8FC3-6141-A984-550AAF08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488941"/>
            <a:ext cx="1323557" cy="1323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FA96818-9218-A14D-8546-85148D03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2565141"/>
            <a:ext cx="990600" cy="1323557"/>
          </a:xfrm>
          <a:prstGeom prst="rect">
            <a:avLst/>
          </a:prstGeom>
        </p:spPr>
      </p:pic>
      <p:sp>
        <p:nvSpPr>
          <p:cNvPr id="33" name="Content Placeholder 3">
            <a:extLst>
              <a:ext uri="{FF2B5EF4-FFF2-40B4-BE49-F238E27FC236}">
                <a16:creationId xmlns="" xmlns:a16="http://schemas.microsoft.com/office/drawing/2014/main" id="{8E7DA332-12EE-224D-BE93-0A9D78BE7C1C}"/>
              </a:ext>
            </a:extLst>
          </p:cNvPr>
          <p:cNvSpPr txBox="1">
            <a:spLocks/>
          </p:cNvSpPr>
          <p:nvPr/>
        </p:nvSpPr>
        <p:spPr>
          <a:xfrm>
            <a:off x="5105400" y="2107941"/>
            <a:ext cx="3657600" cy="2057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In-person          Online</a:t>
            </a:r>
          </a:p>
          <a:p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&amp;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704F9A9-B196-7847-B4A4-DF25D9B7E88A}"/>
              </a:ext>
            </a:extLst>
          </p:cNvPr>
          <p:cNvSpPr/>
          <p:nvPr/>
        </p:nvSpPr>
        <p:spPr bwMode="auto">
          <a:xfrm>
            <a:off x="381000" y="487479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9C7E2FC-B418-A542-B579-4FC1A2D1ACBA}"/>
              </a:ext>
            </a:extLst>
          </p:cNvPr>
          <p:cNvSpPr/>
          <p:nvPr/>
        </p:nvSpPr>
        <p:spPr bwMode="auto">
          <a:xfrm>
            <a:off x="2133600" y="472239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150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="" xmlns:a16="http://schemas.microsoft.com/office/drawing/2014/main" id="{95627D2A-DC15-9444-AD70-38FE67843A6D}"/>
              </a:ext>
            </a:extLst>
          </p:cNvPr>
          <p:cNvSpPr txBox="1">
            <a:spLocks/>
          </p:cNvSpPr>
          <p:nvPr/>
        </p:nvSpPr>
        <p:spPr>
          <a:xfrm>
            <a:off x="381000" y="4950990"/>
            <a:ext cx="2971800" cy="12192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to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  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Students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="" xmlns:a16="http://schemas.microsoft.com/office/drawing/2014/main" id="{E25B27F1-A4C6-1845-B109-46395D0F8E1D}"/>
              </a:ext>
            </a:extLst>
          </p:cNvPr>
          <p:cNvSpPr txBox="1">
            <a:spLocks/>
          </p:cNvSpPr>
          <p:nvPr/>
        </p:nvSpPr>
        <p:spPr>
          <a:xfrm>
            <a:off x="3962400" y="5027190"/>
            <a:ext cx="2971800" cy="16002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 graduate students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Health-related graduate students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="" xmlns:a16="http://schemas.microsoft.com/office/drawing/2014/main" id="{B15936B3-05A1-4640-A926-AD0765199FB1}"/>
              </a:ext>
            </a:extLst>
          </p:cNvPr>
          <p:cNvSpPr txBox="1">
            <a:spLocks/>
          </p:cNvSpPr>
          <p:nvPr/>
        </p:nvSpPr>
        <p:spPr>
          <a:xfrm>
            <a:off x="6629400" y="5027189"/>
            <a:ext cx="2667000" cy="185244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and PH professionals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Undergraduates interested in PH or medicine</a:t>
            </a:r>
          </a:p>
        </p:txBody>
      </p:sp>
      <p:sp>
        <p:nvSpPr>
          <p:cNvPr id="42" name="Folded Corner 41">
            <a:extLst>
              <a:ext uri="{FF2B5EF4-FFF2-40B4-BE49-F238E27FC236}">
                <a16:creationId xmlns="" xmlns:a16="http://schemas.microsoft.com/office/drawing/2014/main" id="{6B7DAFDB-6541-A44B-8D58-1DC68C0FFD09}"/>
              </a:ext>
            </a:extLst>
          </p:cNvPr>
          <p:cNvSpPr/>
          <p:nvPr/>
        </p:nvSpPr>
        <p:spPr bwMode="auto">
          <a:xfrm>
            <a:off x="685800" y="13716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Courses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43" name="Content Placeholder 3">
            <a:extLst>
              <a:ext uri="{FF2B5EF4-FFF2-40B4-BE49-F238E27FC236}">
                <a16:creationId xmlns="" xmlns:a16="http://schemas.microsoft.com/office/drawing/2014/main" id="{73CB1FCF-F164-5D4A-8DC5-89DE51586AB6}"/>
              </a:ext>
            </a:extLst>
          </p:cNvPr>
          <p:cNvSpPr txBox="1">
            <a:spLocks/>
          </p:cNvSpPr>
          <p:nvPr/>
        </p:nvSpPr>
        <p:spPr>
          <a:xfrm>
            <a:off x="190501" y="2013630"/>
            <a:ext cx="4533900" cy="15276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757679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Biostatistical Literacy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6414)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Biostatistics I &amp; II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6450 &amp; 6451)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Clinical Trials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PubH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3415/7415)</a:t>
            </a:r>
          </a:p>
        </p:txBody>
      </p:sp>
    </p:spTree>
    <p:extLst>
      <p:ext uri="{BB962C8B-B14F-4D97-AF65-F5344CB8AC3E}">
        <p14:creationId xmlns:p14="http://schemas.microsoft.com/office/powerpoint/2010/main" val="79318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Goal: To make our courses (in-person and online) more active, relevant, and effective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Partially or fully flipped courses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Active learning in the classroom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Collaborative answer keys for activities</a:t>
            </a:r>
          </a:p>
          <a:p>
            <a:pPr lvl="1">
              <a:spcAft>
                <a:spcPts val="1800"/>
              </a:spcAft>
            </a:pPr>
            <a:r>
              <a:rPr lang="en-US" b="1" dirty="0"/>
              <a:t>Group projects using The Islands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Teaching Approaches</a:t>
            </a:r>
          </a:p>
        </p:txBody>
      </p:sp>
    </p:spTree>
    <p:extLst>
      <p:ext uri="{BB962C8B-B14F-4D97-AF65-F5344CB8AC3E}">
        <p14:creationId xmlns:p14="http://schemas.microsoft.com/office/powerpoint/2010/main" val="281442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</a:t>
            </a:r>
            <a:r>
              <a:rPr lang="en-US" b="1" dirty="0"/>
              <a:t>analyze, and report</a:t>
            </a:r>
            <a:r>
              <a:rPr lang="en-US" dirty="0"/>
              <a:t> results of a study using the </a:t>
            </a:r>
            <a:r>
              <a:rPr lang="en-US" dirty="0" smtClean="0"/>
              <a:t>virtual world of The Islands</a:t>
            </a:r>
            <a:r>
              <a:rPr lang="en-US" dirty="0"/>
              <a:t>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Groups of ~2 to 6 students.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TAs serve as statistical consultants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 present their findings in a </a:t>
            </a:r>
            <a:r>
              <a:rPr lang="en-US" b="1" dirty="0"/>
              <a:t>research paper </a:t>
            </a:r>
            <a:r>
              <a:rPr lang="en-US" dirty="0"/>
              <a:t>or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2400"/>
            <a:ext cx="2095500" cy="279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FFF1EE-AE26-2D43-82D3-CA0DDB347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9800"/>
            <a:ext cx="5791200" cy="838199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 smtClean="0"/>
              <a:t>1. Bulmer</a:t>
            </a:r>
            <a:r>
              <a:rPr lang="en-US" sz="1900" dirty="0"/>
              <a:t>, M., &amp; </a:t>
            </a:r>
            <a:r>
              <a:rPr lang="en-US" sz="1900" dirty="0" err="1"/>
              <a:t>Haladyn</a:t>
            </a:r>
            <a:r>
              <a:rPr lang="en-US" sz="1900" dirty="0"/>
              <a:t>, J.K. (2011). Life on an Island.: A simulated population to support student projects in statistics. </a:t>
            </a:r>
            <a:r>
              <a:rPr lang="en-US" sz="1900" i="1" dirty="0"/>
              <a:t>Technology Innovations in Statistics Education, 5</a:t>
            </a:r>
            <a:r>
              <a:rPr lang="en-US" sz="1900" dirty="0"/>
              <a:t>(1). </a:t>
            </a:r>
            <a:r>
              <a:rPr lang="en-US" sz="1900" dirty="0">
                <a:hlinkClick r:id="rId4"/>
              </a:rPr>
              <a:t>http://escholarship.org/uc/item/2q0740hv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7620000" cy="464287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Created by Michael Bulmer </a:t>
            </a:r>
            <a:r>
              <a:rPr lang="en-US" sz="2100" dirty="0"/>
              <a:t>(University of </a:t>
            </a:r>
            <a:r>
              <a:rPr lang="en-US" sz="2100" dirty="0" smtClean="0"/>
              <a:t>Queensland)</a:t>
            </a:r>
            <a:r>
              <a:rPr lang="en-US" sz="2100" baseline="30000" dirty="0" smtClean="0"/>
              <a:t>1</a:t>
            </a:r>
            <a:endParaRPr lang="en-US" baseline="30000" dirty="0"/>
          </a:p>
          <a:p>
            <a:pPr lvl="1">
              <a:spcAft>
                <a:spcPts val="1200"/>
              </a:spcAft>
            </a:pPr>
            <a:r>
              <a:rPr lang="en-US" dirty="0"/>
              <a:t>Originally had one island (called “The Island”)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Now has </a:t>
            </a:r>
            <a:r>
              <a:rPr lang="en-US" dirty="0" smtClean="0"/>
              <a:t>three </a:t>
            </a:r>
            <a:r>
              <a:rPr lang="en-US" dirty="0"/>
              <a:t>islands</a:t>
            </a:r>
          </a:p>
          <a:p>
            <a:pPr>
              <a:spcAft>
                <a:spcPts val="1200"/>
              </a:spcAft>
            </a:pPr>
            <a:r>
              <a:rPr lang="en-US" dirty="0"/>
              <a:t>We </a:t>
            </a:r>
            <a:r>
              <a:rPr lang="en-US" dirty="0" smtClean="0"/>
              <a:t>(Univ. of Minnesota, </a:t>
            </a:r>
            <a:r>
              <a:rPr lang="en-US" dirty="0"/>
              <a:t>Division of Biostatistics) began using it in 2012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Collaborated with Dr. Bulmer to add features to facilitate medical studies (e.g. clinics, </a:t>
            </a:r>
            <a:r>
              <a:rPr lang="en-US" dirty="0" smtClean="0"/>
              <a:t>hospitals)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Islands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5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BA7FC77-4CCB-BD46-A2C4-3474502C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https://theislands.umn.edu/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53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Brief Video Tour of The Islands (5:13)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F89ECB-1A77-814A-B3C8-1A28FB1C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oom_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</a:t>
            </a:r>
            <a:r>
              <a:rPr lang="en-US" b="1" dirty="0"/>
              <a:t>analyze, and report</a:t>
            </a:r>
            <a:r>
              <a:rPr lang="en-US" dirty="0"/>
              <a:t> results of a study using the Islands.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Groups of ~2 to 6 students.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TAs serve as statistical consultants</a:t>
            </a:r>
          </a:p>
          <a:p>
            <a:pPr>
              <a:spcAft>
                <a:spcPts val="1800"/>
              </a:spcAft>
            </a:pPr>
            <a:r>
              <a:rPr lang="en-US" dirty="0"/>
              <a:t>Students present their findings in a </a:t>
            </a:r>
            <a:r>
              <a:rPr lang="en-US" b="1" dirty="0"/>
              <a:t>research paper </a:t>
            </a:r>
            <a:r>
              <a:rPr lang="en-US" dirty="0"/>
              <a:t>or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ph-powerpoint-v4">
  <a:themeElements>
    <a:clrScheme name="SPH_ColorPalette_2">
      <a:dk1>
        <a:srgbClr val="000000"/>
      </a:dk1>
      <a:lt1>
        <a:srgbClr val="FFFFFF"/>
      </a:lt1>
      <a:dk2>
        <a:srgbClr val="7A0019"/>
      </a:dk2>
      <a:lt2>
        <a:srgbClr val="FFCC3F"/>
      </a:lt2>
      <a:accent1>
        <a:srgbClr val="75787B"/>
      </a:accent1>
      <a:accent2>
        <a:srgbClr val="D0D0CE"/>
      </a:accent2>
      <a:accent3>
        <a:srgbClr val="236192"/>
      </a:accent3>
      <a:accent4>
        <a:srgbClr val="E04E39"/>
      </a:accent4>
      <a:accent5>
        <a:srgbClr val="006A52"/>
      </a:accent5>
      <a:accent6>
        <a:srgbClr val="D45D00"/>
      </a:accent6>
      <a:hlink>
        <a:srgbClr val="5BC2FF"/>
      </a:hlink>
      <a:folHlink>
        <a:srgbClr val="A4D65E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sph-powerpoint-v4</Template>
  <TotalTime>4752</TotalTime>
  <Words>1195</Words>
  <Application>Microsoft Office PowerPoint</Application>
  <PresentationFormat>On-screen Show (4:3)</PresentationFormat>
  <Paragraphs>187</Paragraphs>
  <Slides>24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Lucida Grande</vt:lpstr>
      <vt:lpstr>Times New Roman</vt:lpstr>
      <vt:lpstr>Trebuchet MS</vt:lpstr>
      <vt:lpstr>sph-powerpoint-v4</vt:lpstr>
      <vt:lpstr>Out of the Classroom and Into the “Real” World: Learning Statistics by Doing Statistics with “The Islands”</vt:lpstr>
      <vt:lpstr>Outline</vt:lpstr>
      <vt:lpstr>Our Courses and Students</vt:lpstr>
      <vt:lpstr>Our Teaching Approaches</vt:lpstr>
      <vt:lpstr>Islands Project Overview</vt:lpstr>
      <vt:lpstr>The Islands</vt:lpstr>
      <vt:lpstr>https://theislands.umn.edu/ </vt:lpstr>
      <vt:lpstr>Brief Video Tour of The Islands (5:13)</vt:lpstr>
      <vt:lpstr>Islands Project Overview</vt:lpstr>
      <vt:lpstr>Islands Project Structure and Timing</vt:lpstr>
      <vt:lpstr>Islands Project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for Instructors</vt:lpstr>
      <vt:lpstr>Benefits for Students</vt:lpstr>
      <vt:lpstr>Benefits for Students</vt:lpstr>
      <vt:lpstr>Learning Moments: Examples</vt:lpstr>
      <vt:lpstr>Challenges</vt:lpstr>
      <vt:lpstr>More information:</vt:lpstr>
      <vt:lpstr>Acknowledgements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 of the Classroom and Into the “Real” World: Learning Statistics by Doing Statistics with “The Islands”</dc:title>
  <dc:creator>Ann Brearley</dc:creator>
  <cp:lastModifiedBy>Ann Brearley</cp:lastModifiedBy>
  <cp:revision>303</cp:revision>
  <cp:lastPrinted>2013-08-02T16:19:19Z</cp:lastPrinted>
  <dcterms:created xsi:type="dcterms:W3CDTF">2013-01-24T14:06:57Z</dcterms:created>
  <dcterms:modified xsi:type="dcterms:W3CDTF">2019-07-23T03:11:13Z</dcterms:modified>
</cp:coreProperties>
</file>